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60"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1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D40DF7-4FF9-45D5-A4F2-956886948659}"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B16DDA-2B9A-4AED-AC9E-5472A33BDC51}" type="slidenum">
              <a:rPr lang="en-US" smtClean="0"/>
              <a:t>‹#›</a:t>
            </a:fld>
            <a:endParaRPr lang="en-US"/>
          </a:p>
        </p:txBody>
      </p:sp>
    </p:spTree>
    <p:extLst>
      <p:ext uri="{BB962C8B-B14F-4D97-AF65-F5344CB8AC3E}">
        <p14:creationId xmlns:p14="http://schemas.microsoft.com/office/powerpoint/2010/main" val="1676020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D40DF7-4FF9-45D5-A4F2-956886948659}"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B16DDA-2B9A-4AED-AC9E-5472A33BDC51}" type="slidenum">
              <a:rPr lang="en-US" smtClean="0"/>
              <a:t>‹#›</a:t>
            </a:fld>
            <a:endParaRPr lang="en-US"/>
          </a:p>
        </p:txBody>
      </p:sp>
    </p:spTree>
    <p:extLst>
      <p:ext uri="{BB962C8B-B14F-4D97-AF65-F5344CB8AC3E}">
        <p14:creationId xmlns:p14="http://schemas.microsoft.com/office/powerpoint/2010/main" val="4049598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D40DF7-4FF9-45D5-A4F2-956886948659}"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B16DDA-2B9A-4AED-AC9E-5472A33BDC51}" type="slidenum">
              <a:rPr lang="en-US" smtClean="0"/>
              <a:t>‹#›</a:t>
            </a:fld>
            <a:endParaRPr lang="en-US"/>
          </a:p>
        </p:txBody>
      </p:sp>
    </p:spTree>
    <p:extLst>
      <p:ext uri="{BB962C8B-B14F-4D97-AF65-F5344CB8AC3E}">
        <p14:creationId xmlns:p14="http://schemas.microsoft.com/office/powerpoint/2010/main" val="3974145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D40DF7-4FF9-45D5-A4F2-956886948659}" type="datetimeFigureOut">
              <a:rPr lang="en-US" smtClean="0"/>
              <a:t>12/4/2023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B16DDA-2B9A-4AED-AC9E-5472A33BDC51}" type="slidenum">
              <a:rPr lang="en-US" smtClean="0"/>
              <a:t>‹#›</a:t>
            </a:fld>
            <a:endParaRPr lang="en-US"/>
          </a:p>
        </p:txBody>
      </p:sp>
    </p:spTree>
    <p:extLst>
      <p:ext uri="{BB962C8B-B14F-4D97-AF65-F5344CB8AC3E}">
        <p14:creationId xmlns:p14="http://schemas.microsoft.com/office/powerpoint/2010/main" val="3145831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D40DF7-4FF9-45D5-A4F2-956886948659}"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B16DDA-2B9A-4AED-AC9E-5472A33BDC51}" type="slidenum">
              <a:rPr lang="en-US" smtClean="0"/>
              <a:t>‹#›</a:t>
            </a:fld>
            <a:endParaRPr lang="en-US"/>
          </a:p>
        </p:txBody>
      </p:sp>
    </p:spTree>
    <p:extLst>
      <p:ext uri="{BB962C8B-B14F-4D97-AF65-F5344CB8AC3E}">
        <p14:creationId xmlns:p14="http://schemas.microsoft.com/office/powerpoint/2010/main" val="3175462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75D40DF7-4FF9-45D5-A4F2-956886948659}" type="datetimeFigureOut">
              <a:rPr lang="en-US" smtClean="0"/>
              <a:t>12/4/2023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6EB16DDA-2B9A-4AED-AC9E-5472A33BDC51}" type="slidenum">
              <a:rPr lang="en-US" smtClean="0"/>
              <a:t>‹#›</a:t>
            </a:fld>
            <a:endParaRPr lang="en-US"/>
          </a:p>
        </p:txBody>
      </p:sp>
    </p:spTree>
    <p:extLst>
      <p:ext uri="{BB962C8B-B14F-4D97-AF65-F5344CB8AC3E}">
        <p14:creationId xmlns:p14="http://schemas.microsoft.com/office/powerpoint/2010/main" val="4122801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75D40DF7-4FF9-45D5-A4F2-956886948659}" type="datetimeFigureOut">
              <a:rPr lang="en-US" smtClean="0"/>
              <a:t>12/4/2023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B16DDA-2B9A-4AED-AC9E-5472A33BDC51}"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870511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D40DF7-4FF9-45D5-A4F2-956886948659}" type="datetimeFigureOut">
              <a:rPr lang="en-US" smtClean="0"/>
              <a:t>12/4/2023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B16DDA-2B9A-4AED-AC9E-5472A33BDC51}" type="slidenum">
              <a:rPr lang="en-US" smtClean="0"/>
              <a:t>‹#›</a:t>
            </a:fld>
            <a:endParaRPr lang="en-US"/>
          </a:p>
        </p:txBody>
      </p:sp>
    </p:spTree>
    <p:extLst>
      <p:ext uri="{BB962C8B-B14F-4D97-AF65-F5344CB8AC3E}">
        <p14:creationId xmlns:p14="http://schemas.microsoft.com/office/powerpoint/2010/main" val="2935903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D40DF7-4FF9-45D5-A4F2-956886948659}" type="datetimeFigureOut">
              <a:rPr lang="en-US" smtClean="0"/>
              <a:t>12/4/2023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B16DDA-2B9A-4AED-AC9E-5472A33BDC51}" type="slidenum">
              <a:rPr lang="en-US" smtClean="0"/>
              <a:t>‹#›</a:t>
            </a:fld>
            <a:endParaRPr lang="en-US"/>
          </a:p>
        </p:txBody>
      </p:sp>
    </p:spTree>
    <p:extLst>
      <p:ext uri="{BB962C8B-B14F-4D97-AF65-F5344CB8AC3E}">
        <p14:creationId xmlns:p14="http://schemas.microsoft.com/office/powerpoint/2010/main" val="2421898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609600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75D40DF7-4FF9-45D5-A4F2-956886948659}" type="datetimeFigureOut">
              <a:rPr lang="en-US" smtClean="0"/>
              <a:t>12/4/2023</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a:p>
        </p:txBody>
      </p:sp>
      <p:sp>
        <p:nvSpPr>
          <p:cNvPr id="11" name="Slide Number Placeholder 10"/>
          <p:cNvSpPr>
            <a:spLocks noGrp="1"/>
          </p:cNvSpPr>
          <p:nvPr>
            <p:ph type="sldNum" sz="quarter" idx="12"/>
          </p:nvPr>
        </p:nvSpPr>
        <p:spPr/>
        <p:txBody>
          <a:bodyPr/>
          <a:lstStyle/>
          <a:p>
            <a:fld id="{6EB16DDA-2B9A-4AED-AC9E-5472A33BDC51}" type="slidenum">
              <a:rPr lang="en-US" smtClean="0"/>
              <a:t>‹#›</a:t>
            </a:fld>
            <a:endParaRPr lang="en-US"/>
          </a:p>
        </p:txBody>
      </p:sp>
    </p:spTree>
    <p:extLst>
      <p:ext uri="{BB962C8B-B14F-4D97-AF65-F5344CB8AC3E}">
        <p14:creationId xmlns:p14="http://schemas.microsoft.com/office/powerpoint/2010/main" val="164566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85000"/>
            </a:schemeClr>
          </a:solidFill>
        </p:spPr>
        <p:txBody>
          <a:bodyPr anchor="t"/>
          <a:lstStyle>
            <a:lvl1pPr marL="0" indent="0">
              <a:buNone/>
              <a:defRPr sz="320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75D40DF7-4FF9-45D5-A4F2-956886948659}" type="datetimeFigureOut">
              <a:rPr lang="en-US" smtClean="0"/>
              <a:t>12/4/2023</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a:p>
        </p:txBody>
      </p:sp>
      <p:sp>
        <p:nvSpPr>
          <p:cNvPr id="10" name="Slide Number Placeholder 9"/>
          <p:cNvSpPr>
            <a:spLocks noGrp="1"/>
          </p:cNvSpPr>
          <p:nvPr>
            <p:ph type="sldNum" sz="quarter" idx="12"/>
          </p:nvPr>
        </p:nvSpPr>
        <p:spPr/>
        <p:txBody>
          <a:bodyPr/>
          <a:lstStyle/>
          <a:p>
            <a:fld id="{6EB16DDA-2B9A-4AED-AC9E-5472A33BDC51}" type="slidenum">
              <a:rPr lang="en-US" smtClean="0"/>
              <a:t>‹#›</a:t>
            </a:fld>
            <a:endParaRPr lang="en-US"/>
          </a:p>
        </p:txBody>
      </p:sp>
    </p:spTree>
    <p:extLst>
      <p:ext uri="{BB962C8B-B14F-4D97-AF65-F5344CB8AC3E}">
        <p14:creationId xmlns:p14="http://schemas.microsoft.com/office/powerpoint/2010/main" val="2943449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75D40DF7-4FF9-45D5-A4F2-956886948659}" type="datetimeFigureOut">
              <a:rPr lang="en-US" smtClean="0"/>
              <a:t>12/4/2023</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6EB16DDA-2B9A-4AED-AC9E-5472A33BDC51}" type="slidenum">
              <a:rPr lang="en-US" smtClean="0"/>
              <a:t>‹#›</a:t>
            </a:fld>
            <a:endParaRPr lang="en-US"/>
          </a:p>
        </p:txBody>
      </p:sp>
    </p:spTree>
    <p:extLst>
      <p:ext uri="{BB962C8B-B14F-4D97-AF65-F5344CB8AC3E}">
        <p14:creationId xmlns:p14="http://schemas.microsoft.com/office/powerpoint/2010/main" val="299562270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AFD6D-A06D-4BDB-A58A-3DB1065C05D1}"/>
              </a:ext>
            </a:extLst>
          </p:cNvPr>
          <p:cNvSpPr>
            <a:spLocks noGrp="1"/>
          </p:cNvSpPr>
          <p:nvPr>
            <p:ph type="ctrTitle"/>
          </p:nvPr>
        </p:nvSpPr>
        <p:spPr>
          <a:xfrm>
            <a:off x="80682" y="80681"/>
            <a:ext cx="12030636" cy="6714565"/>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fontScale="90000"/>
          </a:bodyPr>
          <a:lstStyle/>
          <a:p>
            <a:pPr rtl="1">
              <a:lnSpc>
                <a:spcPct val="107000"/>
              </a:lnSpc>
              <a:spcAft>
                <a:spcPts val="800"/>
              </a:spcAft>
            </a:pPr>
            <a:br>
              <a:rPr lang="ar-JO" sz="2200" b="1" i="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br>
            <a:r>
              <a:rPr lang="ar-AE" sz="2700" b="1" i="1" dirty="0">
                <a:solidFill>
                  <a:srgbClr val="000000"/>
                </a:solidFill>
                <a:effectLst/>
                <a:latin typeface="Calibri" panose="020F0502020204030204" pitchFamily="34" charset="0"/>
                <a:ea typeface="Calibri" panose="020F0502020204030204" pitchFamily="34" charset="0"/>
                <a:cs typeface="Sakkal Majalla" panose="02000000000000000000" pitchFamily="2" charset="-78"/>
              </a:rPr>
              <a:t>واجبات وصلاحيات المجلس البلدي</a:t>
            </a:r>
            <a:br>
              <a:rPr lang="en-US" sz="2200" b="1" i="1" dirty="0">
                <a:effectLst/>
                <a:latin typeface="Calibri" panose="020F0502020204030204" pitchFamily="34" charset="0"/>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 </a:t>
            </a: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 تخطيط البلدة والشوارع</a:t>
            </a: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تخطيط البلدة وفتح الشوارع وإلغاؤها وتعديلها وتعيين عرضها واستقامتها وتعبيدها وإنشاء أرصفتها وصيانتها وتنظيفها وإنارتها وتسميتها أو ترقيمها وترقيم بناياتها وتجميلها وتشجيرها ومنع التجاوز عليها ومراقبة ما يقع على الشوارع من الأراضي المكشوفة وتكليف أصحابها بإقامة الأسوار حولها</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المباني ورخص البناء</a:t>
            </a: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مراقبة إنشاء الأبنية وهدمها وترميمها وتغيير أشكالها وتركيب المصاعد الكهربائية وإنشاء الملاجئ وإعطاء رخص لإجراء هذه الأعمال وتحديد موقع البناية وشكلها ونسبة مساحتها إلى مساحة الأرض المنوي إنشاؤها عليها وضمان توفر الشروط الصحية فيها</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المياه</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تزويد السكان بالمياه الصالحة للشرب أو لأية استعمالات أخرى وتعيين مواصفات لوازمها كالعدادات والمواسير وتنظيم توزيعها وتحديد أسعارها وبدل الاشتراك فيها ومنع تلويث الينابيع والأقنية والأحواض والآبار</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الكهرباء</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تزويد السكان بالكهرباء وتحديد أسعار الاستهلاك وبدلات الاشتراك بما لا يتجاوز الحد الأعلى المحدد من الوزارة</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الصرف الصحي " المجاري"</a:t>
            </a:r>
            <a:br>
              <a:rPr lang="en-US" sz="2000" i="1" u="sng"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إنشاء المجاري والمراحيض العامة وإدارتها ومراقبتها</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الأسواق العامة</a:t>
            </a: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تنظيم الأسواق العامة وإنشاؤها وتعيين أنواع البضائع التي تباع في كل منها وحظر بيعها خارجها</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en-US" sz="1800" i="1" dirty="0">
                <a:effectLst/>
                <a:latin typeface="Calibri" panose="020F0502020204030204" pitchFamily="34" charset="0"/>
                <a:ea typeface="Calibri" panose="020F0502020204030204" pitchFamily="34" charset="0"/>
                <a:cs typeface="Arial" panose="020B0604020202020204" pitchFamily="34" charset="0"/>
              </a:rPr>
            </a:br>
            <a:endParaRPr lang="en-US" i="1" dirty="0"/>
          </a:p>
        </p:txBody>
      </p:sp>
    </p:spTree>
    <p:extLst>
      <p:ext uri="{BB962C8B-B14F-4D97-AF65-F5344CB8AC3E}">
        <p14:creationId xmlns:p14="http://schemas.microsoft.com/office/powerpoint/2010/main" val="3923241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AFD6D-A06D-4BDB-A58A-3DB1065C05D1}"/>
              </a:ext>
            </a:extLst>
          </p:cNvPr>
          <p:cNvSpPr>
            <a:spLocks noGrp="1"/>
          </p:cNvSpPr>
          <p:nvPr>
            <p:ph type="ctrTitle"/>
          </p:nvPr>
        </p:nvSpPr>
        <p:spPr>
          <a:xfrm>
            <a:off x="80682" y="71718"/>
            <a:ext cx="12030636" cy="6714564"/>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pPr lvl="0" algn="ctr" rtl="1">
              <a:lnSpc>
                <a:spcPct val="107000"/>
              </a:lnSpc>
              <a:spcAft>
                <a:spcPts val="800"/>
              </a:spcAft>
              <a:buSzPts val="1400"/>
            </a:pPr>
            <a:r>
              <a:rPr lang="ar-SA" sz="18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الحرف والصناعات</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6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تنظيم الحرف والصناعات وتعيين أماكن خاصة لكل صنف منها ومراقبة المحلات والأعمال المقلقة للراحة أو المضرة بالصحة العامة</a:t>
            </a:r>
            <a:r>
              <a:rPr lang="en-US" sz="16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en-US" sz="1600" i="1" dirty="0">
                <a:effectLst/>
                <a:latin typeface="Calibri" panose="020F0502020204030204" pitchFamily="34" charset="0"/>
                <a:ea typeface="Calibri" panose="020F0502020204030204" pitchFamily="34" charset="0"/>
                <a:cs typeface="Arial" panose="020B0604020202020204" pitchFamily="34" charset="0"/>
              </a:rPr>
            </a:br>
            <a:br>
              <a:rPr lang="ar-JO" sz="1800" i="1" u="sng"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r>
              <a:rPr lang="ar-SA" sz="1800" i="1" u="sng"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النظافة</a:t>
            </a:r>
            <a:b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r>
              <a:rPr lang="ar-SA"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جمع النفايات والفضلات من الشوارع والمنازل والمحلات العامة ونقلها وإتلافها وتنظيم ذلك</a:t>
            </a:r>
            <a: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a:t>
            </a:r>
            <a:br>
              <a:rPr lang="ar-JO"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br>
              <a:rPr lang="en-US" sz="1600" i="1" dirty="0">
                <a:effectLst/>
                <a:latin typeface="Sakkal Majalla" panose="02000000000000000000" pitchFamily="2" charset="-78"/>
                <a:ea typeface="Calibri" panose="020F0502020204030204" pitchFamily="34" charset="0"/>
                <a:cs typeface="Sakkal Majalla" panose="02000000000000000000" pitchFamily="2" charset="-78"/>
              </a:rPr>
            </a:br>
            <a:r>
              <a:rPr lang="ar-SA" sz="1800" i="1" u="sng"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الصحة العامة والرقابة عليها</a:t>
            </a:r>
            <a:b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r>
              <a:rPr lang="ar-SA"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أ. اتخاذ جميع الاحتياطات والإجراءات اللازمة للمحافظة على الصحة  العامة ومنع تفشي الأوبئة بين الناس</a:t>
            </a:r>
            <a: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a:t>
            </a:r>
            <a:b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r>
              <a:rPr lang="ar-SA"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ب. مراقبة المساكن والمحلات الأخرى للتثبت من تصريف نفاياتها بصورة منتظمة ومن نظافة الأدوات الصحية في المحال العامة واتخاذ التدابير لإبادة البعوض والحشرات الأخرى ومكافحة الفئران والجرذان والزواحف الضارة</a:t>
            </a:r>
            <a: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a:t>
            </a:r>
            <a:b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r>
              <a:rPr lang="ar-SA"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ج. إنشاء المسالخ وتنظيمها وفحص الحيوانات والدواجن المعدة للذبح واتخاذ الاحتياطات لمنع إصابتها بالأمراض وتعيين مواقع لبيعها ومراقبة ذبحها وتصريف بقاياها</a:t>
            </a:r>
            <a: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a:t>
            </a:r>
            <a:b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r>
              <a:rPr lang="ar-SA"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د. مراقبة الخبز واللحوم والأسماك والفواكه والخضراوات وغيرها من المواد الغذائية واتخاذ الإجراءات لمنع الغش فيها وإتلاف الفاسد منها وتحديد أسعارها ومكافحة الغلاء بالتنسيق مع الجهات الحكومية المختصة</a:t>
            </a:r>
            <a: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a:t>
            </a:r>
            <a:b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r>
              <a:rPr lang="ar-SA"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هـ- إنشاء مراكز للإسعاف ومصحات ومستشفيات وغير ذلك من المؤسسات الصحية ومراقبتها بالتنسيق مع الجهات الحكومية المختصة</a:t>
            </a:r>
            <a: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a:t>
            </a:r>
            <a:br>
              <a:rPr lang="ar-JO"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br>
              <a:rPr lang="en-US" sz="1600" i="1" dirty="0">
                <a:effectLst/>
                <a:latin typeface="Sakkal Majalla" panose="02000000000000000000" pitchFamily="2" charset="-78"/>
                <a:ea typeface="Calibri" panose="020F0502020204030204" pitchFamily="34" charset="0"/>
                <a:cs typeface="Sakkal Majalla" panose="02000000000000000000" pitchFamily="2" charset="-78"/>
              </a:rPr>
            </a:br>
            <a:r>
              <a:rPr lang="ar-SA" sz="1800" i="1" u="sng"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المحلات العامة</a:t>
            </a:r>
            <a:b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r>
              <a:rPr lang="ar-SA"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تنظيم ومراقبة المطاعم والمقاهي والنوادي والملاعب ودور التمثيل والسينما والملاهي العامة الأخرى وتحديد مواعيد فتحها وإغلاقها واستيفاء رسوم بيع تذاكرها</a:t>
            </a:r>
            <a: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a:t>
            </a:r>
            <a:br>
              <a:rPr lang="en-US" sz="1600" i="1" dirty="0">
                <a:effectLst/>
                <a:latin typeface="Sakkal Majalla" panose="02000000000000000000" pitchFamily="2" charset="-78"/>
                <a:ea typeface="Calibri" panose="020F0502020204030204" pitchFamily="34" charset="0"/>
                <a:cs typeface="Sakkal Majalla" panose="02000000000000000000" pitchFamily="2" charset="-78"/>
              </a:rPr>
            </a:br>
            <a:r>
              <a:rPr lang="en-US" sz="16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 </a:t>
            </a:r>
            <a:endParaRPr lang="en-US" sz="1600" i="1" dirty="0">
              <a:effectLst/>
              <a:latin typeface="Sakkal Majalla" panose="02000000000000000000" pitchFamily="2" charset="-78"/>
              <a:ea typeface="Calibri" panose="020F0502020204030204" pitchFamily="34" charset="0"/>
              <a:cs typeface="Sakkal Majalla" panose="02000000000000000000" pitchFamily="2" charset="-78"/>
            </a:endParaRPr>
          </a:p>
        </p:txBody>
      </p:sp>
    </p:spTree>
    <p:extLst>
      <p:ext uri="{BB962C8B-B14F-4D97-AF65-F5344CB8AC3E}">
        <p14:creationId xmlns:p14="http://schemas.microsoft.com/office/powerpoint/2010/main" val="6202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AFD6D-A06D-4BDB-A58A-3DB1065C05D1}"/>
              </a:ext>
            </a:extLst>
          </p:cNvPr>
          <p:cNvSpPr>
            <a:spLocks noGrp="1"/>
          </p:cNvSpPr>
          <p:nvPr>
            <p:ph type="ctrTitle"/>
          </p:nvPr>
        </p:nvSpPr>
        <p:spPr>
          <a:xfrm>
            <a:off x="80682" y="0"/>
            <a:ext cx="12030636" cy="77096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fontScale="90000"/>
          </a:bodyPr>
          <a:lstStyle/>
          <a:p>
            <a:pPr lvl="0" rtl="1">
              <a:lnSpc>
                <a:spcPct val="107000"/>
              </a:lnSpc>
              <a:spcAft>
                <a:spcPts val="800"/>
              </a:spcAft>
              <a:buSzPts val="1400"/>
            </a:pPr>
            <a:br>
              <a:rPr lang="ar-JO"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br>
            <a:r>
              <a:rPr lang="ar-SA" sz="2400" i="1" u="sng"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المتنزهات</a:t>
            </a:r>
            <a:br>
              <a:rPr lang="en-US" sz="20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r>
              <a:rPr lang="ar-SA" sz="20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إنشاء الساحات والحدائق والمنتزهات والحمامات ومحلات السباحة في البرك والبحيرات وعلى الساحل ومراقبتها وتنظيمها</a:t>
            </a:r>
            <a:r>
              <a:rPr lang="en-US" sz="20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a:t>
            </a:r>
            <a:br>
              <a:rPr lang="en-US" sz="2000" i="1" dirty="0">
                <a:effectLst/>
                <a:latin typeface="Sakkal Majalla" panose="02000000000000000000" pitchFamily="2" charset="-78"/>
                <a:ea typeface="Calibri" panose="020F0502020204030204" pitchFamily="34" charset="0"/>
                <a:cs typeface="Sakkal Majalla" panose="02000000000000000000" pitchFamily="2" charset="-78"/>
              </a:rPr>
            </a:br>
            <a:r>
              <a:rPr lang="ar-SA" sz="20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الاحتياطات للسيول والفيضانات والحرائق والكوارث الطبيعية وغيرها</a:t>
            </a:r>
            <a:br>
              <a:rPr lang="en-US" sz="20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r>
              <a:rPr lang="ar-SA" sz="20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اتخاذ الاحتياطات لمواجهة أخطار السيول والفيضانات ولمنع الحرائق ومراقبة الوقود والمواد المشتعلة واتخاذ الاحتياطات لمواجهة الكوارث الطبيعية وإغاثة المنكوبين</a:t>
            </a:r>
            <a:r>
              <a:rPr lang="en-US" sz="20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t>.</a:t>
            </a:r>
            <a:br>
              <a:rPr lang="ar-JO" sz="2000" i="1" dirty="0">
                <a:solidFill>
                  <a:srgbClr val="070707"/>
                </a:solidFill>
                <a:effectLst/>
                <a:latin typeface="Sakkal Majalla" panose="02000000000000000000" pitchFamily="2" charset="-78"/>
                <a:ea typeface="Calibri" panose="020F0502020204030204" pitchFamily="34" charset="0"/>
                <a:cs typeface="Sakkal Majalla" panose="02000000000000000000" pitchFamily="2" charset="-78"/>
              </a:rPr>
            </a:br>
            <a:br>
              <a:rPr lang="ar-JO"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المؤسسات الثقافية والرياضية</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إنشاء المتاحف والمكتبات العامة والمدارس والنوادي الثقافية والرياضية والاجتماعية والموسيقية ومراقبتها بالتنسيق مع الجهات الحكومية المختصة</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وسائل النقل البري والبحري</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إنشاء وتعيين وتنظيم مواقف مركبات النقل ضمن حدود الهيئة المحلية ومراقبتها ومراقبة القوارب والسفن والبواخر التي تعمل في المياه التابعة لمنطقة الهيئة المحلية بالتنسيق مع الجهات الحكومية المختصة</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الباعة المتجولون والبسطات والمظلات</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مراقبة وتنظيم الباعة المتجولين والحمالين والبسطات والمظلات</a:t>
            </a:r>
            <a:br>
              <a:rPr lang="ar-JO"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الأوزان والقبان</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مراقبة الأوزان والمكاييل والمقاييس ودمغها ووزن ما يباع بالجملة في الأسواق العامة</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الإعلانات</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مراقبة اللوحات والإعلانات وتنظيمها</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فضلات الطرق</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بيع فضلات الطرق مما استملك للمشاريع العامة أو استغلالها</a:t>
            </a:r>
            <a:br>
              <a:rPr lang="en-US" sz="1800" i="1" dirty="0">
                <a:effectLst/>
                <a:latin typeface="Calibri" panose="020F0502020204030204" pitchFamily="34" charset="0"/>
                <a:ea typeface="Calibri" panose="020F0502020204030204" pitchFamily="34" charset="0"/>
                <a:cs typeface="Arial" panose="020B0604020202020204" pitchFamily="34" charset="0"/>
              </a:rPr>
            </a:br>
            <a:endParaRPr lang="en-US" sz="1800" i="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72507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AFD6D-A06D-4BDB-A58A-3DB1065C05D1}"/>
              </a:ext>
            </a:extLst>
          </p:cNvPr>
          <p:cNvSpPr>
            <a:spLocks noGrp="1"/>
          </p:cNvSpPr>
          <p:nvPr>
            <p:ph type="ctrTitle"/>
          </p:nvPr>
        </p:nvSpPr>
        <p:spPr>
          <a:xfrm>
            <a:off x="80682" y="38100"/>
            <a:ext cx="12030636" cy="6781800"/>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fontScale="90000"/>
          </a:bodyPr>
          <a:lstStyle/>
          <a:p>
            <a:pPr lvl="0" rtl="1">
              <a:lnSpc>
                <a:spcPct val="107000"/>
              </a:lnSpc>
              <a:spcAft>
                <a:spcPts val="800"/>
              </a:spcAft>
              <a:buSzPts val="1400"/>
            </a:pPr>
            <a:br>
              <a:rPr lang="ar-JO"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هدم الأبنية</a:t>
            </a:r>
            <a:br>
              <a:rPr lang="en-US" sz="20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هدم الأبنية التي يخشى خطر سقوطها أو المضرة أو التي تنبعث منها روائح كريهة مؤذية وذلك بعد إنذار صاحبها أو شاغلها أو المسؤول عنها</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20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ar-JO"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التسول</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منع التسول وإنشاء الملاجئ للمحتاجين ومراقبة جمع التبرعات في الأماكن العامة</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6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المقابر</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إنشاء المقابر وإلغاؤها وتعيين مواقعها ومواصفاتها ونقل الموتى ودفنهم وتنظيم الجنازات والمحافظة على حرمة المقابر وذلك بالتنسيق مع الجهات الحكومية المختصة</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6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الفنادق</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مراقبة الفنادق والنزل العمومية وتنظيمها</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en-US" sz="1800" i="1" dirty="0">
                <a:effectLst/>
                <a:latin typeface="Calibri" panose="020F0502020204030204" pitchFamily="34" charset="0"/>
                <a:ea typeface="Calibri" panose="020F0502020204030204" pitchFamily="34" charset="0"/>
                <a:cs typeface="Arial" panose="020B0604020202020204" pitchFamily="34" charset="0"/>
              </a:rPr>
            </a:br>
            <a:br>
              <a:rPr lang="ar-JO"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الدواب</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مراقبة الدواب المستخدمة في النقل والجر وتنظيم أسواق بيع الحيوانات والمواشي وحظر بيعها خارج هذه الأسواق</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الكلاب</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مراقبة الكلاب وتنظيم اقتنائها وترخيصها والوقاية من أخطارها والتخلص من الضالة أو العقورة منها</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الموازنة وملاك الموظفين</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إقرار مشروع الموازنة السنوية والحساب الختامي وملاك الموظفين قبل إرسالها إلى الوزارة للتصديق عليها</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ar-JO"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2000" i="1" u="sng"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إدارة أموال وممتلكات الهيئة المحلية</a:t>
            </a:r>
            <a:b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br>
            <a:r>
              <a:rPr lang="ar-SA" sz="1800" i="1" dirty="0">
                <a:solidFill>
                  <a:srgbClr val="070707"/>
                </a:solidFill>
                <a:effectLst/>
                <a:latin typeface="Calibri" panose="020F0502020204030204" pitchFamily="34" charset="0"/>
                <a:ea typeface="Calibri" panose="020F0502020204030204" pitchFamily="34" charset="0"/>
                <a:cs typeface="Sakkal Majalla" panose="02000000000000000000" pitchFamily="2" charset="-78"/>
              </a:rPr>
              <a:t>إدارة أملاك الهيئة المحلية وأموالها وإقامة الأبنية اللازمة فيها وتأجيرها ورهنها لمدة لا تزيد على ثلاث سنوات وقبول الهبات والوصايا والتبرعات</a:t>
            </a:r>
            <a:r>
              <a:rPr lang="en-US" sz="1800" i="1" dirty="0">
                <a:solidFill>
                  <a:srgbClr val="070707"/>
                </a:solidFill>
                <a:effectLst/>
                <a:latin typeface="Sakkal Majalla" panose="02000000000000000000" pitchFamily="2" charset="-78"/>
                <a:ea typeface="Calibri" panose="020F0502020204030204" pitchFamily="34" charset="0"/>
                <a:cs typeface="Arial" panose="020B0604020202020204" pitchFamily="34" charset="0"/>
              </a:rPr>
              <a:t>.</a:t>
            </a: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ar-SA" sz="1800" i="1" dirty="0">
                <a:effectLst/>
                <a:latin typeface="Calibri" panose="020F0502020204030204" pitchFamily="34" charset="0"/>
                <a:ea typeface="Calibri" panose="020F0502020204030204" pitchFamily="34" charset="0"/>
                <a:cs typeface="Sakkal Majalla" panose="02000000000000000000" pitchFamily="2" charset="-78"/>
              </a:rPr>
              <a:t> </a:t>
            </a:r>
            <a:br>
              <a:rPr lang="en-US" sz="1800" i="1" dirty="0">
                <a:effectLst/>
                <a:latin typeface="Calibri" panose="020F0502020204030204" pitchFamily="34" charset="0"/>
                <a:ea typeface="Calibri" panose="020F0502020204030204" pitchFamily="34" charset="0"/>
                <a:cs typeface="Arial" panose="020B0604020202020204" pitchFamily="34" charset="0"/>
              </a:rPr>
            </a:br>
            <a:r>
              <a:rPr lang="en-US" sz="1800" i="1" dirty="0">
                <a:effectLst/>
                <a:latin typeface="Calibri" panose="020F050202020403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68891753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docProps/app.xml><?xml version="1.0" encoding="utf-8"?>
<Properties xmlns="http://schemas.openxmlformats.org/officeDocument/2006/extended-properties" xmlns:vt="http://schemas.openxmlformats.org/officeDocument/2006/docPropsVTypes">
  <Template/>
  <TotalTime>49</TotalTime>
  <Words>719</Words>
  <Application>Microsoft Office PowerPoint</Application>
  <PresentationFormat>Widescreen</PresentationFormat>
  <Paragraphs>4</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Gill Sans MT</vt:lpstr>
      <vt:lpstr>Sakkal Majalla</vt:lpstr>
      <vt:lpstr>Parcel</vt:lpstr>
      <vt:lpstr> واجبات وصلاحيات المجلس البلدي    تخطيط البلدة والشوارع تخطيط البلدة وفتح الشوارع وإلغاؤها وتعديلها وتعيين عرضها واستقامتها وتعبيدها وإنشاء أرصفتها وصيانتها وتنظيفها وإنارتها وتسميتها أو ترقيمها وترقيم بناياتها وتجميلها وتشجيرها ومنع التجاوز عليها ومراقبة ما يقع على الشوارع من الأراضي المكشوفة وتكليف أصحابها بإقامة الأسوار حولها.  المباني ورخص البناء مراقبة إنشاء الأبنية وهدمها وترميمها وتغيير أشكالها وتركيب المصاعد الكهربائية وإنشاء الملاجئ وإعطاء رخص لإجراء هذه الأعمال وتحديد موقع البناية وشكلها ونسبة مساحتها إلى مساحة الأرض المنوي إنشاؤها عليها وضمان توفر الشروط الصحية فيها.  المياه تزويد السكان بالمياه الصالحة للشرب أو لأية استعمالات أخرى وتعيين مواصفات لوازمها كالعدادات والمواسير وتنظيم توزيعها وتحديد أسعارها وبدل الاشتراك فيها ومنع تلويث الينابيع والأقنية والأحواض والآبار.  الكهرباء تزويد السكان بالكهرباء وتحديد أسعار الاستهلاك وبدلات الاشتراك بما لا يتجاوز الحد الأعلى المحدد من الوزارة.  الصرف الصحي " المجاري" إنشاء المجاري والمراحيض العامة وإدارتها ومراقبتها.  الأسواق العامة تنظيم الأسواق العامة وإنشاؤها وتعيين أنواع البضائع التي تباع في كل منها وحظر بيعها خارجها. </vt:lpstr>
      <vt:lpstr>الحرف والصناعات تنظيم الحرف والصناعات وتعيين أماكن خاصة لكل صنف منها ومراقبة المحلات والأعمال المقلقة للراحة أو المضرة بالصحة العامة.  النظافة جمع النفايات والفضلات من الشوارع والمنازل والمحلات العامة ونقلها وإتلافها وتنظيم ذلك.  الصحة العامة والرقابة عليها أ. اتخاذ جميع الاحتياطات والإجراءات اللازمة للمحافظة على الصحة  العامة ومنع تفشي الأوبئة بين الناس. ب. مراقبة المساكن والمحلات الأخرى للتثبت من تصريف نفاياتها بصورة منتظمة ومن نظافة الأدوات الصحية في المحال العامة واتخاذ التدابير لإبادة البعوض والحشرات الأخرى ومكافحة الفئران والجرذان والزواحف الضارة. ج. إنشاء المسالخ وتنظيمها وفحص الحيوانات والدواجن المعدة للذبح واتخاذ الاحتياطات لمنع إصابتها بالأمراض وتعيين مواقع لبيعها ومراقبة ذبحها وتصريف بقاياها. د. مراقبة الخبز واللحوم والأسماك والفواكه والخضراوات وغيرها من المواد الغذائية واتخاذ الإجراءات لمنع الغش فيها وإتلاف الفاسد منها وتحديد أسعارها ومكافحة الغلاء بالتنسيق مع الجهات الحكومية المختصة. هـ- إنشاء مراكز للإسعاف ومصحات ومستشفيات وغير ذلك من المؤسسات الصحية ومراقبتها بالتنسيق مع الجهات الحكومية المختصة.  المحلات العامة تنظيم ومراقبة المطاعم والمقاهي والنوادي والملاعب ودور التمثيل والسينما والملاهي العامة الأخرى وتحديد مواعيد فتحها وإغلاقها واستيفاء رسوم بيع تذاكرها.  </vt:lpstr>
      <vt:lpstr> المتنزهات إنشاء الساحات والحدائق والمنتزهات والحمامات ومحلات السباحة في البرك والبحيرات وعلى الساحل ومراقبتها وتنظيمها. الاحتياطات للسيول والفيضانات والحرائق والكوارث الطبيعية وغيرها اتخاذ الاحتياطات لمواجهة أخطار السيول والفيضانات ولمنع الحرائق ومراقبة الوقود والمواد المشتعلة واتخاذ الاحتياطات لمواجهة الكوارث الطبيعية وإغاثة المنكوبين.  المؤسسات الثقافية والرياضية إنشاء المتاحف والمكتبات العامة والمدارس والنوادي الثقافية والرياضية والاجتماعية والموسيقية ومراقبتها بالتنسيق مع الجهات الحكومية المختصة.  وسائل النقل البري والبحري إنشاء وتعيين وتنظيم مواقف مركبات النقل ضمن حدود الهيئة المحلية ومراقبتها ومراقبة القوارب والسفن والبواخر التي تعمل في المياه التابعة لمنطقة الهيئة المحلية بالتنسيق مع الجهات الحكومية المختصة.  الباعة المتجولون والبسطات والمظلات مراقبة وتنظيم الباعة المتجولين والحمالين والبسطات والمظلات  الأوزان والقبان مراقبة الأوزان والمكاييل والمقاييس ودمغها ووزن ما يباع بالجملة في الأسواق العامة.  الإعلانات مراقبة اللوحات والإعلانات وتنظيمها.   فضلات الطرق بيع فضلات الطرق مما استملك للمشاريع العامة أو استغلالها </vt:lpstr>
      <vt:lpstr> هدم الأبنية هدم الأبنية التي يخشى خطر سقوطها أو المضرة أو التي تنبعث منها روائح كريهة مؤذية وذلك بعد إنذار صاحبها أو شاغلها أو المسؤول عنها.  التسول منع التسول وإنشاء الملاجئ للمحتاجين ومراقبة جمع التبرعات في الأماكن العامة.  المقابر إنشاء المقابر وإلغاؤها وتعيين مواقعها ومواصفاتها ونقل الموتى ودفنهم وتنظيم الجنازات والمحافظة على حرمة المقابر وذلك بالتنسيق مع الجهات الحكومية المختصة.  الفنادق مراقبة الفنادق والنزل العمومية وتنظيمها.  الدواب مراقبة الدواب المستخدمة في النقل والجر وتنظيم أسواق بيع الحيوانات والمواشي وحظر بيعها خارج هذه الأسواق.  الكلاب مراقبة الكلاب وتنظيم اقتنائها وترخيصها والوقاية من أخطارها والتخلص من الضالة أو العقورة منها.  الموازنة وملاك الموظفين إقرار مشروع الموازنة السنوية والحساب الختامي وملاك الموظفين قبل إرسالها إلى الوزارة للتصديق عليها.  إدارة أموال وممتلكات الهيئة المحلية إدارة أملاك الهيئة المحلية وأموالها وإقامة الأبنية اللازمة فيها وتأجيرها ورهنها لمدة لا تزيد على ثلاث سنوات وقبول الهبات والوصايا والتبرعات.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واجبات وصلاحيات المجلس البلدي:     تخطيط البلدة والشوارع تخطيط البلدة وفتح الشوارع وإلغاؤها وتعديلها وتعيين عرضها واستقامتها وتعبيدها وإنشاء أرصفتها وصيانتها وتنظيفها وإنارتها وتسميتها أو ترقيمها وترقيم بناياتها وتجميلها وتشجيرها ومنع التجاوز عليها ومراقبة ما يقع على الشوارع من الأراضي المكشوفة وتكليف أصحابها بإقامة الأسوار حولها. المباني ورخص البناء مراقبة إنشاء الأبنية وهدمها وترميمها وتغيير أشكالها وتركيب المصاعد الكهربائية وإنشاء الملاجئ وإعطاء رخص لإجراء هذه الأعمال وتحديد موقع البناية وشكلها ونسبة مساحتها إلى مساحة الأرض المنوي إنشاؤها عليها وضمان توفر الشروط الصحية فيها. المياه تزويد السكان بالمياه الصالحة للشرب أو لأية استعمالات أخرى وتعيين مواصفات لوازمها كالعدادات والمواسير وتنظيم توزيعها وتحديد أسعارها وبدل الاشتراك فيها ومنع تلويث الينابيع والأقنية والأحواض والآبار. الكهرباء تزويد السكان بالكهرباء وتحديد أسعار الاستهلاك وبدلات الاشتراك بما لا يتجاوز الحد الأعلى المحدد من الوزارة. الصرف الصحي " المجاري" إنشاء المجاري والمراحيض العامة وإدارتها ومراقبتها. الأسواق العامة تنظيم الأسواق العامة وإنشاؤها وتعيين أنواع البضائع التي تباع في كل منها وحظر بيعها خارجها. الحرف والصناعات تنظيم الحرف والصناعات وتعيين أماكن خاصة لكل صنف منها ومراقبة المحلات والأعمال المقلقة للراحة أو المضرة بالصحة العامة.</dc:title>
  <dc:creator>info</dc:creator>
  <cp:lastModifiedBy>info</cp:lastModifiedBy>
  <cp:revision>11</cp:revision>
  <dcterms:created xsi:type="dcterms:W3CDTF">2023-12-04T11:27:13Z</dcterms:created>
  <dcterms:modified xsi:type="dcterms:W3CDTF">2023-12-04T12:16:43Z</dcterms:modified>
</cp:coreProperties>
</file>